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Open Sans 1" panose="020B0604020202020204" charset="0"/>
      <p:regular r:id="rId29"/>
    </p:embeddedFont>
    <p:embeddedFont>
      <p:font typeface="Open Sans 1 Bold" panose="020B0604020202020204" charset="0"/>
      <p:regular r:id="rId30"/>
      <p:bold r:id="rId31"/>
    </p:embeddedFont>
    <p:embeddedFont>
      <p:font typeface="Open Sans 2" panose="020B0604020202020204" charset="0"/>
      <p:regular r:id="rId32"/>
    </p:embeddedFont>
    <p:embeddedFont>
      <p:font typeface="Open Sans 2 Bold" panose="020B0604020202020204" charset="0"/>
      <p:regular r:id="rId33"/>
      <p:bold r:id="rId34"/>
    </p:embeddedFont>
    <p:embeddedFont>
      <p:font typeface="Open Sans Extra Bold" panose="020B0604020202020204" charset="0"/>
      <p:regular r:id="rId35"/>
      <p:bold r:id="rId36"/>
    </p:embeddedFont>
    <p:embeddedFont>
      <p:font typeface="Open Sans Extra Bold Italics" panose="020B0604020202020204" charset="0"/>
      <p:regular r:id="rId37"/>
      <p:bold r:id="rId38"/>
      <p:italic r:id="rId39"/>
      <p:boldItalic r:id="rId40"/>
    </p:embeddedFont>
    <p:embeddedFont>
      <p:font typeface="Open Sans Light Bold" panose="020B0604020202020204"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9" autoAdjust="0"/>
  </p:normalViewPr>
  <p:slideViewPr>
    <p:cSldViewPr>
      <p:cViewPr varScale="1">
        <p:scale>
          <a:sx n="87" d="100"/>
          <a:sy n="87" d="100"/>
        </p:scale>
        <p:origin x="425"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1414078"/>
            <a:ext cx="4205889" cy="8149022"/>
          </a:xfrm>
          <a:prstGeom prst="rect">
            <a:avLst/>
          </a:prstGeom>
          <a:solidFill>
            <a:srgbClr val="000000">
              <a:alpha val="4706"/>
            </a:srgbClr>
          </a:solidFill>
        </p:spPr>
        <p:txBody>
          <a:bodyPr/>
          <a:lstStyle/>
          <a:p>
            <a:endParaRPr lang="en-GB"/>
          </a:p>
        </p:txBody>
      </p:sp>
      <p:pic>
        <p:nvPicPr>
          <p:cNvPr id="3" name="Picture 3"/>
          <p:cNvPicPr>
            <a:picLocks noChangeAspect="1"/>
          </p:cNvPicPr>
          <p:nvPr/>
        </p:nvPicPr>
        <p:blipFill>
          <a:blip r:embed="rId2"/>
          <a:srcRect t="1644" b="1644"/>
          <a:stretch>
            <a:fillRect/>
          </a:stretch>
        </p:blipFill>
        <p:spPr>
          <a:xfrm>
            <a:off x="1028700" y="2311191"/>
            <a:ext cx="6570920" cy="6354795"/>
          </a:xfrm>
          <a:prstGeom prst="rect">
            <a:avLst/>
          </a:prstGeom>
        </p:spPr>
      </p:pic>
      <p:sp>
        <p:nvSpPr>
          <p:cNvPr id="4" name="AutoShape 4"/>
          <p:cNvSpPr/>
          <p:nvPr/>
        </p:nvSpPr>
        <p:spPr>
          <a:xfrm>
            <a:off x="16083732" y="5419759"/>
            <a:ext cx="1175568" cy="137659"/>
          </a:xfrm>
          <a:prstGeom prst="rect">
            <a:avLst/>
          </a:prstGeom>
          <a:solidFill>
            <a:srgbClr val="000000"/>
          </a:solidFill>
        </p:spPr>
        <p:txBody>
          <a:bodyPr/>
          <a:lstStyle/>
          <a:p>
            <a:endParaRPr lang="en-GB"/>
          </a:p>
        </p:txBody>
      </p:sp>
      <p:pic>
        <p:nvPicPr>
          <p:cNvPr id="5" name="Picture 5"/>
          <p:cNvPicPr>
            <a:picLocks noChangeAspect="1"/>
          </p:cNvPicPr>
          <p:nvPr/>
        </p:nvPicPr>
        <p:blipFill>
          <a:blip r:embed="rId3"/>
          <a:srcRect/>
          <a:stretch>
            <a:fillRect/>
          </a:stretch>
        </p:blipFill>
        <p:spPr>
          <a:xfrm>
            <a:off x="1028700" y="113623"/>
            <a:ext cx="2502828" cy="1309813"/>
          </a:xfrm>
          <a:prstGeom prst="rect">
            <a:avLst/>
          </a:prstGeom>
        </p:spPr>
      </p:pic>
      <p:pic>
        <p:nvPicPr>
          <p:cNvPr id="6" name="Picture 6"/>
          <p:cNvPicPr>
            <a:picLocks noChangeAspect="1"/>
          </p:cNvPicPr>
          <p:nvPr/>
        </p:nvPicPr>
        <p:blipFill>
          <a:blip r:embed="rId4"/>
          <a:srcRect/>
          <a:stretch>
            <a:fillRect/>
          </a:stretch>
        </p:blipFill>
        <p:spPr>
          <a:xfrm>
            <a:off x="10163746" y="508359"/>
            <a:ext cx="7095554" cy="520341"/>
          </a:xfrm>
          <a:prstGeom prst="rect">
            <a:avLst/>
          </a:prstGeom>
        </p:spPr>
      </p:pic>
      <p:sp>
        <p:nvSpPr>
          <p:cNvPr id="7" name="TextBox 7"/>
          <p:cNvSpPr txBox="1"/>
          <p:nvPr/>
        </p:nvSpPr>
        <p:spPr>
          <a:xfrm>
            <a:off x="7930435" y="3648075"/>
            <a:ext cx="7892477" cy="2990850"/>
          </a:xfrm>
          <a:prstGeom prst="rect">
            <a:avLst/>
          </a:prstGeom>
        </p:spPr>
        <p:txBody>
          <a:bodyPr lIns="0" tIns="0" rIns="0" bIns="0" rtlCol="0" anchor="t">
            <a:spAutoFit/>
          </a:bodyPr>
          <a:lstStyle/>
          <a:p>
            <a:pPr algn="ctr">
              <a:lnSpc>
                <a:spcPts val="7111"/>
              </a:lnSpc>
            </a:pPr>
            <a:r>
              <a:rPr lang="en-US" sz="5926">
                <a:solidFill>
                  <a:srgbClr val="000000"/>
                </a:solidFill>
                <a:latin typeface="Open Sans Extra Bold"/>
              </a:rPr>
              <a:t>The complexity of the French Tax Code </a:t>
            </a:r>
          </a:p>
          <a:p>
            <a:pPr algn="ctr">
              <a:lnSpc>
                <a:spcPts val="3631"/>
              </a:lnSpc>
            </a:pPr>
            <a:endParaRPr lang="en-US" sz="5926">
              <a:solidFill>
                <a:srgbClr val="000000"/>
              </a:solidFill>
              <a:latin typeface="Open Sans Extra Bold"/>
            </a:endParaRPr>
          </a:p>
          <a:p>
            <a:pPr algn="ctr">
              <a:lnSpc>
                <a:spcPts val="5911"/>
              </a:lnSpc>
            </a:pPr>
            <a:r>
              <a:rPr lang="en-US" sz="4926">
                <a:solidFill>
                  <a:srgbClr val="000000"/>
                </a:solidFill>
                <a:latin typeface="Open Sans Extra Bold Italics"/>
              </a:rPr>
              <a:t>From 1980 to 2023 </a:t>
            </a:r>
          </a:p>
        </p:txBody>
      </p:sp>
      <p:sp>
        <p:nvSpPr>
          <p:cNvPr id="8" name="TextBox 8"/>
          <p:cNvSpPr txBox="1"/>
          <p:nvPr/>
        </p:nvSpPr>
        <p:spPr>
          <a:xfrm>
            <a:off x="11876674" y="1414078"/>
            <a:ext cx="5382626" cy="339855"/>
          </a:xfrm>
          <a:prstGeom prst="rect">
            <a:avLst/>
          </a:prstGeom>
        </p:spPr>
        <p:txBody>
          <a:bodyPr lIns="0" tIns="0" rIns="0" bIns="0" rtlCol="0" anchor="t">
            <a:spAutoFit/>
          </a:bodyPr>
          <a:lstStyle/>
          <a:p>
            <a:pPr algn="r">
              <a:lnSpc>
                <a:spcPts val="2760"/>
              </a:lnSpc>
            </a:pPr>
            <a:r>
              <a:rPr lang="en-US" sz="2300">
                <a:solidFill>
                  <a:srgbClr val="000000"/>
                </a:solidFill>
                <a:latin typeface="Open Sans 1"/>
              </a:rPr>
              <a:t> Legal Data Analytics - 2023 </a:t>
            </a:r>
          </a:p>
        </p:txBody>
      </p:sp>
      <p:sp>
        <p:nvSpPr>
          <p:cNvPr id="9" name="TextBox 9"/>
          <p:cNvSpPr txBox="1"/>
          <p:nvPr/>
        </p:nvSpPr>
        <p:spPr>
          <a:xfrm>
            <a:off x="6345463" y="8663439"/>
            <a:ext cx="4551989" cy="314325"/>
          </a:xfrm>
          <a:prstGeom prst="rect">
            <a:avLst/>
          </a:prstGeom>
        </p:spPr>
        <p:txBody>
          <a:bodyPr lIns="0" tIns="0" rIns="0" bIns="0" rtlCol="0" anchor="t">
            <a:spAutoFit/>
          </a:bodyPr>
          <a:lstStyle/>
          <a:p>
            <a:pPr algn="r">
              <a:lnSpc>
                <a:spcPts val="2519"/>
              </a:lnSpc>
            </a:pPr>
            <a:r>
              <a:rPr lang="en-US" sz="2099" spc="104" dirty="0">
                <a:solidFill>
                  <a:srgbClr val="000000"/>
                </a:solidFill>
                <a:latin typeface="Open Sans 1"/>
              </a:rPr>
              <a:t>Les </a:t>
            </a:r>
            <a:r>
              <a:rPr lang="en-US" sz="2099" spc="104" dirty="0" err="1">
                <a:solidFill>
                  <a:srgbClr val="000000"/>
                </a:solidFill>
                <a:latin typeface="Open Sans 1"/>
              </a:rPr>
              <a:t>Analystes</a:t>
            </a:r>
            <a:r>
              <a:rPr lang="en-US" sz="2099" spc="104" dirty="0">
                <a:solidFill>
                  <a:srgbClr val="000000"/>
                </a:solidFill>
                <a:latin typeface="Open Sans 1"/>
              </a:rPr>
              <a:t> du CGI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3185" y="1403138"/>
            <a:ext cx="16801630" cy="8883862"/>
          </a:xfrm>
          <a:prstGeom prst="rect">
            <a:avLst/>
          </a:prstGeom>
        </p:spPr>
      </p:pic>
      <p:sp>
        <p:nvSpPr>
          <p:cNvPr id="3" name="TextBox 3"/>
          <p:cNvSpPr txBox="1"/>
          <p:nvPr/>
        </p:nvSpPr>
        <p:spPr>
          <a:xfrm>
            <a:off x="1295400" y="245428"/>
            <a:ext cx="16198305" cy="752904"/>
          </a:xfrm>
          <a:prstGeom prst="rect">
            <a:avLst/>
          </a:prstGeom>
        </p:spPr>
        <p:txBody>
          <a:bodyPr wrap="square" lIns="0" tIns="0" rIns="0" bIns="0" rtlCol="0" anchor="t">
            <a:spAutoFit/>
          </a:bodyPr>
          <a:lstStyle/>
          <a:p>
            <a:pPr algn="ctr">
              <a:lnSpc>
                <a:spcPts val="6177"/>
              </a:lnSpc>
            </a:pPr>
            <a:r>
              <a:rPr lang="en-US" sz="4412" dirty="0">
                <a:solidFill>
                  <a:srgbClr val="000000"/>
                </a:solidFill>
                <a:latin typeface="Open Sans Light Bold"/>
              </a:rPr>
              <a:t>Number of inter-article references in the CGI over time</a:t>
            </a:r>
          </a:p>
        </p:txBody>
      </p:sp>
      <p:sp>
        <p:nvSpPr>
          <p:cNvPr id="4" name="TextBox 4"/>
          <p:cNvSpPr txBox="1"/>
          <p:nvPr/>
        </p:nvSpPr>
        <p:spPr>
          <a:xfrm>
            <a:off x="264490" y="270264"/>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r="151" b="3920"/>
          <a:stretch>
            <a:fillRect/>
          </a:stretch>
        </p:blipFill>
        <p:spPr>
          <a:xfrm>
            <a:off x="413176" y="1028700"/>
            <a:ext cx="11477228" cy="9258300"/>
          </a:xfrm>
          <a:prstGeom prst="rect">
            <a:avLst/>
          </a:prstGeom>
        </p:spPr>
      </p:pic>
      <p:pic>
        <p:nvPicPr>
          <p:cNvPr id="4" name="Picture 4"/>
          <p:cNvPicPr>
            <a:picLocks noChangeAspect="1"/>
          </p:cNvPicPr>
          <p:nvPr/>
        </p:nvPicPr>
        <p:blipFill>
          <a:blip r:embed="rId3"/>
          <a:srcRect/>
          <a:stretch>
            <a:fillRect/>
          </a:stretch>
        </p:blipFill>
        <p:spPr>
          <a:xfrm>
            <a:off x="9381103" y="2776315"/>
            <a:ext cx="8906897" cy="7250841"/>
          </a:xfrm>
          <a:prstGeom prst="rect">
            <a:avLst/>
          </a:prstGeom>
        </p:spPr>
      </p:pic>
      <p:sp>
        <p:nvSpPr>
          <p:cNvPr id="5" name="TextBox 5"/>
          <p:cNvSpPr txBox="1"/>
          <p:nvPr/>
        </p:nvSpPr>
        <p:spPr>
          <a:xfrm>
            <a:off x="413176" y="58841"/>
            <a:ext cx="1064097" cy="890482"/>
          </a:xfrm>
          <a:prstGeom prst="rect">
            <a:avLst/>
          </a:prstGeom>
        </p:spPr>
        <p:txBody>
          <a:bodyPr lIns="0" tIns="0" rIns="0" bIns="0" rtlCol="0" anchor="t">
            <a:spAutoFit/>
          </a:bodyPr>
          <a:lstStyle/>
          <a:p>
            <a:pPr>
              <a:lnSpc>
                <a:spcPts val="7343"/>
              </a:lnSpc>
              <a:spcBef>
                <a:spcPct val="0"/>
              </a:spcBef>
            </a:pPr>
            <a:r>
              <a:rPr lang="en-US" sz="5245">
                <a:solidFill>
                  <a:srgbClr val="000000"/>
                </a:solidFill>
                <a:latin typeface="Open Sans 1 Bold"/>
              </a:rPr>
              <a:t>/10</a:t>
            </a:r>
          </a:p>
        </p:txBody>
      </p:sp>
      <p:sp>
        <p:nvSpPr>
          <p:cNvPr id="6" name="TextBox 6"/>
          <p:cNvSpPr txBox="1"/>
          <p:nvPr/>
        </p:nvSpPr>
        <p:spPr>
          <a:xfrm>
            <a:off x="12526475" y="32455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3 : Prestige &amp; Network Analysis</a:t>
            </a:r>
            <a:r>
              <a:rPr lang="en-US" sz="2363">
                <a:solidFill>
                  <a:srgbClr val="000000"/>
                </a:solidFill>
                <a:latin typeface="Open Sans 1"/>
              </a:rPr>
              <a:t> </a:t>
            </a:r>
          </a:p>
        </p:txBody>
      </p:sp>
      <p:sp>
        <p:nvSpPr>
          <p:cNvPr id="7" name="TextBox 7"/>
          <p:cNvSpPr txBox="1"/>
          <p:nvPr/>
        </p:nvSpPr>
        <p:spPr>
          <a:xfrm>
            <a:off x="11497775" y="8801508"/>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51008" y="1214131"/>
            <a:ext cx="12144044" cy="7721078"/>
          </a:xfrm>
          <a:prstGeom prst="rect">
            <a:avLst/>
          </a:prstGeom>
        </p:spPr>
      </p:pic>
      <p:sp>
        <p:nvSpPr>
          <p:cNvPr id="3" name="TextBox 3"/>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/11</a:t>
            </a:r>
          </a:p>
        </p:txBody>
      </p:sp>
      <p:sp>
        <p:nvSpPr>
          <p:cNvPr id="4" name="TextBox 4"/>
          <p:cNvSpPr txBox="1"/>
          <p:nvPr/>
        </p:nvSpPr>
        <p:spPr>
          <a:xfrm>
            <a:off x="12173263" y="423433"/>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3 : Prestige &amp; Network Analysis</a:t>
            </a:r>
            <a:r>
              <a:rPr lang="en-US" sz="2363">
                <a:solidFill>
                  <a:srgbClr val="000000"/>
                </a:solidFill>
                <a:latin typeface="Open Sans 1"/>
              </a:rPr>
              <a:t> </a:t>
            </a:r>
          </a:p>
        </p:txBody>
      </p:sp>
      <p:sp>
        <p:nvSpPr>
          <p:cNvPr id="5" name="TextBox 5"/>
          <p:cNvSpPr txBox="1"/>
          <p:nvPr/>
        </p:nvSpPr>
        <p:spPr>
          <a:xfrm>
            <a:off x="11984721"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Network Analysis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14485407" y="3571294"/>
            <a:ext cx="3230761" cy="3072861"/>
          </a:xfrm>
          <a:prstGeom prst="rect">
            <a:avLst/>
          </a:prstGeom>
        </p:spPr>
        <p:txBody>
          <a:bodyPr lIns="0" tIns="0" rIns="0" bIns="0" rtlCol="0" anchor="t">
            <a:spAutoFit/>
          </a:bodyPr>
          <a:lstStyle/>
          <a:p>
            <a:pPr marL="760235" lvl="1" indent="-380117">
              <a:lnSpc>
                <a:spcPts val="4929"/>
              </a:lnSpc>
              <a:buFont typeface="Arial"/>
              <a:buChar char="•"/>
            </a:pPr>
            <a:r>
              <a:rPr lang="en-US" sz="3521">
                <a:solidFill>
                  <a:srgbClr val="000000"/>
                </a:solidFill>
                <a:latin typeface="Open Sans 1 Bold"/>
              </a:rPr>
              <a:t>Article 6</a:t>
            </a:r>
          </a:p>
          <a:p>
            <a:pPr marL="760235" lvl="1" indent="-380117">
              <a:lnSpc>
                <a:spcPts val="4929"/>
              </a:lnSpc>
              <a:buFont typeface="Arial"/>
              <a:buChar char="•"/>
            </a:pPr>
            <a:r>
              <a:rPr lang="en-US" sz="3521">
                <a:solidFill>
                  <a:srgbClr val="000000"/>
                </a:solidFill>
                <a:latin typeface="Open Sans 1 Bold"/>
              </a:rPr>
              <a:t>Article 8</a:t>
            </a:r>
          </a:p>
          <a:p>
            <a:pPr marL="760235" lvl="1" indent="-380117">
              <a:lnSpc>
                <a:spcPts val="4929"/>
              </a:lnSpc>
              <a:buFont typeface="Arial"/>
              <a:buChar char="•"/>
            </a:pPr>
            <a:r>
              <a:rPr lang="en-US" sz="3521">
                <a:solidFill>
                  <a:srgbClr val="000000"/>
                </a:solidFill>
                <a:latin typeface="Open Sans 1 Bold"/>
              </a:rPr>
              <a:t>Article 39</a:t>
            </a:r>
          </a:p>
          <a:p>
            <a:pPr marL="760235" lvl="1" indent="-380117">
              <a:lnSpc>
                <a:spcPts val="4929"/>
              </a:lnSpc>
              <a:buFont typeface="Arial"/>
              <a:buChar char="•"/>
            </a:pPr>
            <a:r>
              <a:rPr lang="en-US" sz="3521">
                <a:solidFill>
                  <a:srgbClr val="000000"/>
                </a:solidFill>
                <a:latin typeface="Open Sans 1 Bold"/>
              </a:rPr>
              <a:t>Article 158</a:t>
            </a:r>
          </a:p>
          <a:p>
            <a:pPr marL="760235" lvl="1" indent="-380117">
              <a:lnSpc>
                <a:spcPts val="4929"/>
              </a:lnSpc>
              <a:buFont typeface="Arial"/>
              <a:buChar char="•"/>
            </a:pPr>
            <a:r>
              <a:rPr lang="en-US" sz="3521">
                <a:solidFill>
                  <a:srgbClr val="000000"/>
                </a:solidFill>
                <a:latin typeface="Open Sans 1 Bold"/>
              </a:rPr>
              <a:t>Article 108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902" r="19764"/>
          <a:stretch>
            <a:fillRect/>
          </a:stretch>
        </p:blipFill>
        <p:spPr>
          <a:xfrm>
            <a:off x="0" y="0"/>
            <a:ext cx="18288000" cy="10287000"/>
          </a:xfrm>
          <a:prstGeom prst="rect">
            <a:avLst/>
          </a:prstGeom>
        </p:spPr>
      </p:pic>
      <p:sp>
        <p:nvSpPr>
          <p:cNvPr id="3" name="TextBox 3"/>
          <p:cNvSpPr txBox="1"/>
          <p:nvPr/>
        </p:nvSpPr>
        <p:spPr>
          <a:xfrm>
            <a:off x="4913286" y="2778982"/>
            <a:ext cx="8461428" cy="3970863"/>
          </a:xfrm>
          <a:prstGeom prst="rect">
            <a:avLst/>
          </a:prstGeom>
        </p:spPr>
        <p:txBody>
          <a:bodyPr lIns="0" tIns="0" rIns="0" bIns="0" rtlCol="0" anchor="t">
            <a:spAutoFit/>
          </a:bodyPr>
          <a:lstStyle/>
          <a:p>
            <a:pPr algn="ctr">
              <a:lnSpc>
                <a:spcPts val="7937"/>
              </a:lnSpc>
            </a:pPr>
            <a:r>
              <a:rPr lang="en-US" sz="5669">
                <a:solidFill>
                  <a:srgbClr val="D9D9D9"/>
                </a:solidFill>
                <a:latin typeface="Open Sans Light Bold"/>
              </a:rPr>
              <a:t>Analysis of some "prestigious" articles (the most frequently quoted) of the CGI</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FFFFFF"/>
                </a:solidFill>
                <a:latin typeface="Open Sans 1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364868"/>
            <a:ext cx="6286739" cy="5557265"/>
          </a:xfrm>
          <a:prstGeom prst="rect">
            <a:avLst/>
          </a:prstGeom>
        </p:spPr>
      </p:pic>
      <p:sp>
        <p:nvSpPr>
          <p:cNvPr id="3" name="TextBox 3"/>
          <p:cNvSpPr txBox="1"/>
          <p:nvPr/>
        </p:nvSpPr>
        <p:spPr>
          <a:xfrm>
            <a:off x="10668000" y="933450"/>
            <a:ext cx="3175323"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6</a:t>
            </a:r>
          </a:p>
        </p:txBody>
      </p:sp>
      <p:sp>
        <p:nvSpPr>
          <p:cNvPr id="4" name="TextBox 4"/>
          <p:cNvSpPr txBox="1"/>
          <p:nvPr/>
        </p:nvSpPr>
        <p:spPr>
          <a:xfrm>
            <a:off x="7828583" y="1951990"/>
            <a:ext cx="9430717" cy="68491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2"/>
              </a:rPr>
              <a:t>Article relating to the taxation of taxpayers in family situations (joint taxation of spouses and exceptions, what taxation of children's income, what possibility of attachment to the tax household, etc.)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Article cited for example by article 156 which provides that "Income tax is established according to the total amount of annual net income available to each tax household. This net income is determined with regard to the property and capital owned by the members of the tax household designated in 1 and 3 of article 6"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The frequent reference to this article is quite logical since it allows to define the tax household to which the articles establishing the different taxes refer.</a:t>
            </a:r>
          </a:p>
        </p:txBody>
      </p:sp>
      <p:sp>
        <p:nvSpPr>
          <p:cNvPr id="5" name="TextBox 5"/>
          <p:cNvSpPr txBox="1"/>
          <p:nvPr/>
        </p:nvSpPr>
        <p:spPr>
          <a:xfrm>
            <a:off x="631042" y="374701"/>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458427"/>
            <a:ext cx="6115138" cy="5370147"/>
          </a:xfrm>
          <a:prstGeom prst="rect">
            <a:avLst/>
          </a:prstGeom>
        </p:spPr>
      </p:pic>
      <p:sp>
        <p:nvSpPr>
          <p:cNvPr id="3" name="TextBox 3"/>
          <p:cNvSpPr txBox="1"/>
          <p:nvPr/>
        </p:nvSpPr>
        <p:spPr>
          <a:xfrm>
            <a:off x="10668000" y="1362974"/>
            <a:ext cx="323117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8</a:t>
            </a:r>
          </a:p>
        </p:txBody>
      </p:sp>
      <p:sp>
        <p:nvSpPr>
          <p:cNvPr id="4" name="TextBox 4"/>
          <p:cNvSpPr txBox="1"/>
          <p:nvPr/>
        </p:nvSpPr>
        <p:spPr>
          <a:xfrm>
            <a:off x="7828583" y="2703658"/>
            <a:ext cx="9430717" cy="50203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2"/>
              </a:rPr>
              <a:t>Article focusing on the taxation of tax transparent companies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Article quoted, for example, by article 206, which provides for the optional taxation of certain companies governed by article 8 ;</a:t>
            </a:r>
          </a:p>
          <a:p>
            <a:pPr algn="just">
              <a:lnSpc>
                <a:spcPts val="3640"/>
              </a:lnSpc>
            </a:pPr>
            <a:endParaRPr lang="en-US" sz="2600">
              <a:solidFill>
                <a:srgbClr val="000000"/>
              </a:solidFill>
              <a:latin typeface="Open Sans 2"/>
            </a:endParaRPr>
          </a:p>
          <a:p>
            <a:pPr marL="561344" lvl="1" indent="-280672" algn="just">
              <a:lnSpc>
                <a:spcPts val="3640"/>
              </a:lnSpc>
              <a:buFont typeface="Arial"/>
              <a:buChar char="•"/>
            </a:pPr>
            <a:r>
              <a:rPr lang="en-US" sz="2600">
                <a:solidFill>
                  <a:srgbClr val="000000"/>
                </a:solidFill>
                <a:latin typeface="Open Sans 2"/>
              </a:rPr>
              <a:t>The frequency with which this article is quoted is again logical, as Article 8 companies are subject to a rather special tax regime, and the articles governing this special regime often refer to Article 8 to materialize their scope.</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1063" y="2478467"/>
            <a:ext cx="5909770" cy="5330065"/>
          </a:xfrm>
          <a:prstGeom prst="rect">
            <a:avLst/>
          </a:prstGeom>
        </p:spPr>
      </p:pic>
      <p:sp>
        <p:nvSpPr>
          <p:cNvPr id="3" name="TextBox 3"/>
          <p:cNvSpPr txBox="1"/>
          <p:nvPr/>
        </p:nvSpPr>
        <p:spPr>
          <a:xfrm>
            <a:off x="10439400" y="933450"/>
            <a:ext cx="359152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39</a:t>
            </a:r>
          </a:p>
        </p:txBody>
      </p:sp>
      <p:sp>
        <p:nvSpPr>
          <p:cNvPr id="4" name="TextBox 4"/>
          <p:cNvSpPr txBox="1"/>
          <p:nvPr/>
        </p:nvSpPr>
        <p:spPr>
          <a:xfrm>
            <a:off x="7772735" y="2123851"/>
            <a:ext cx="9430717" cy="63919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Article describing the methods of establishing the net profit in the category of industrial and commercial profits, in particular with regard to the expenses admitted in deduction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Among the articles referring to Article 39 we find logically Article 209 which determines the profits subject to corporate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The "prestige" of article 39 is again logical in that it is a major legal basis for the taxation of BICs, but also for its point 12 which gives a definition very often used by other articles on the links of dependence between two companies.</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4885" y="2546008"/>
            <a:ext cx="6650316" cy="5194983"/>
          </a:xfrm>
          <a:prstGeom prst="rect">
            <a:avLst/>
          </a:prstGeom>
        </p:spPr>
      </p:pic>
      <p:sp>
        <p:nvSpPr>
          <p:cNvPr id="3" name="TextBox 3"/>
          <p:cNvSpPr txBox="1"/>
          <p:nvPr/>
        </p:nvSpPr>
        <p:spPr>
          <a:xfrm>
            <a:off x="10287000" y="1219764"/>
            <a:ext cx="4257358"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158</a:t>
            </a:r>
          </a:p>
        </p:txBody>
      </p:sp>
      <p:sp>
        <p:nvSpPr>
          <p:cNvPr id="4" name="TextBox 4"/>
          <p:cNvSpPr txBox="1"/>
          <p:nvPr/>
        </p:nvSpPr>
        <p:spPr>
          <a:xfrm>
            <a:off x="8098649" y="2488858"/>
            <a:ext cx="9430717" cy="59347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Article 158 specifies the way in which the net income of the various tax categories is included in the global net income for the calculation of the personal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Article 158 is, for example, cited by Article 243 ter, which requires certain evidence from persons paying income from movable property subject to the 40% deduction provided by Article 158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The importance of Article 158 is not surprising in that it links all categorical income and retirement with different arrangements to form the overall net income subject to personal income tax.   </a:t>
            </a:r>
          </a:p>
        </p:txBody>
      </p:sp>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0" y="933450"/>
            <a:ext cx="398729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2 Bold"/>
              </a:rPr>
              <a:t>Article 108</a:t>
            </a:r>
          </a:p>
        </p:txBody>
      </p:sp>
      <p:sp>
        <p:nvSpPr>
          <p:cNvPr id="3" name="TextBox 3"/>
          <p:cNvSpPr txBox="1"/>
          <p:nvPr/>
        </p:nvSpPr>
        <p:spPr>
          <a:xfrm>
            <a:off x="7828583" y="2147570"/>
            <a:ext cx="9430717" cy="5934710"/>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Open Sans 1"/>
              </a:rPr>
              <a:t>This article introduces articles 109 to 117 which deal with income distributed by companies subject to corporate income tax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This article is, for example, cited by Article 187, which provides, among other things, for a withholding tax of 75% on income distributed to persons located in non-cooperative states or territories ;</a:t>
            </a:r>
          </a:p>
          <a:p>
            <a:pPr algn="just">
              <a:lnSpc>
                <a:spcPts val="3640"/>
              </a:lnSpc>
            </a:pPr>
            <a:endParaRPr lang="en-US" sz="2600">
              <a:solidFill>
                <a:srgbClr val="000000"/>
              </a:solidFill>
              <a:latin typeface="Open Sans 1"/>
            </a:endParaRPr>
          </a:p>
          <a:p>
            <a:pPr marL="561344" lvl="1" indent="-280672" algn="just">
              <a:lnSpc>
                <a:spcPts val="3640"/>
              </a:lnSpc>
              <a:buFont typeface="Arial"/>
              <a:buChar char="•"/>
            </a:pPr>
            <a:r>
              <a:rPr lang="en-US" sz="2600">
                <a:solidFill>
                  <a:srgbClr val="000000"/>
                </a:solidFill>
                <a:latin typeface="Open Sans 1"/>
              </a:rPr>
              <a:t>As article 108 introduces the whole regime of distributed income, which is the subject of a fairly large number of articles, its presence in the most frequently cited articles is not surprising.</a:t>
            </a:r>
          </a:p>
        </p:txBody>
      </p:sp>
      <p:pic>
        <p:nvPicPr>
          <p:cNvPr id="4" name="Picture 4"/>
          <p:cNvPicPr>
            <a:picLocks noChangeAspect="1"/>
          </p:cNvPicPr>
          <p:nvPr/>
        </p:nvPicPr>
        <p:blipFill>
          <a:blip r:embed="rId2"/>
          <a:srcRect/>
          <a:stretch>
            <a:fillRect/>
          </a:stretch>
        </p:blipFill>
        <p:spPr>
          <a:xfrm>
            <a:off x="1408553" y="2401268"/>
            <a:ext cx="5821970" cy="5484464"/>
          </a:xfrm>
          <a:prstGeom prst="rect">
            <a:avLst/>
          </a:prstGeom>
        </p:spPr>
      </p:pic>
      <p:sp>
        <p:nvSpPr>
          <p:cNvPr id="5" name="TextBox 5"/>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a:stretch>
            <a:fillRect/>
          </a:stretch>
        </p:blipFill>
        <p:spPr>
          <a:xfrm>
            <a:off x="3604646" y="244030"/>
            <a:ext cx="9481873" cy="9936599"/>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83732" y="9040784"/>
            <a:ext cx="1175568" cy="137659"/>
          </a:xfrm>
          <a:prstGeom prst="rect">
            <a:avLst/>
          </a:prstGeom>
          <a:solidFill>
            <a:srgbClr val="000000"/>
          </a:solidFill>
        </p:spPr>
        <p:txBody>
          <a:bodyPr/>
          <a:lstStyle/>
          <a:p>
            <a:endParaRPr lang="en-GB"/>
          </a:p>
        </p:txBody>
      </p:sp>
      <p:sp>
        <p:nvSpPr>
          <p:cNvPr id="3" name="AutoShape 3"/>
          <p:cNvSpPr/>
          <p:nvPr/>
        </p:nvSpPr>
        <p:spPr>
          <a:xfrm>
            <a:off x="0" y="0"/>
            <a:ext cx="18288000" cy="1493392"/>
          </a:xfrm>
          <a:prstGeom prst="rect">
            <a:avLst/>
          </a:prstGeom>
          <a:solidFill>
            <a:srgbClr val="000000">
              <a:alpha val="4706"/>
            </a:srgbClr>
          </a:solidFill>
        </p:spPr>
        <p:txBody>
          <a:bodyPr/>
          <a:lstStyle/>
          <a:p>
            <a:endParaRPr lang="en-GB"/>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53161" y="7174595"/>
            <a:ext cx="801721" cy="227488"/>
          </a:xfrm>
          <a:prstGeom prst="rect">
            <a:avLst/>
          </a:prstGeom>
        </p:spPr>
      </p:pic>
      <p:sp>
        <p:nvSpPr>
          <p:cNvPr id="5" name="TextBox 5"/>
          <p:cNvSpPr txBox="1"/>
          <p:nvPr/>
        </p:nvSpPr>
        <p:spPr>
          <a:xfrm>
            <a:off x="1028700" y="4473314"/>
            <a:ext cx="5496209" cy="1349897"/>
          </a:xfrm>
          <a:prstGeom prst="rect">
            <a:avLst/>
          </a:prstGeom>
        </p:spPr>
        <p:txBody>
          <a:bodyPr lIns="0" tIns="0" rIns="0" bIns="0" rtlCol="0" anchor="t">
            <a:spAutoFit/>
          </a:bodyPr>
          <a:lstStyle/>
          <a:p>
            <a:pPr>
              <a:lnSpc>
                <a:spcPts val="10799"/>
              </a:lnSpc>
            </a:pPr>
            <a:r>
              <a:rPr lang="en-US" sz="8999">
                <a:solidFill>
                  <a:srgbClr val="000000"/>
                </a:solidFill>
                <a:latin typeface="Open Sans 1 Bold"/>
              </a:rPr>
              <a:t>Context</a:t>
            </a:r>
          </a:p>
        </p:txBody>
      </p:sp>
      <p:grpSp>
        <p:nvGrpSpPr>
          <p:cNvPr id="6" name="Group 6"/>
          <p:cNvGrpSpPr/>
          <p:nvPr/>
        </p:nvGrpSpPr>
        <p:grpSpPr>
          <a:xfrm>
            <a:off x="7953161" y="1917386"/>
            <a:ext cx="10005104" cy="6452227"/>
            <a:chOff x="0" y="0"/>
            <a:chExt cx="13340139" cy="8602969"/>
          </a:xfrm>
        </p:grpSpPr>
        <p:sp>
          <p:nvSpPr>
            <p:cNvPr id="7" name="TextBox 7"/>
            <p:cNvSpPr txBox="1"/>
            <p:nvPr/>
          </p:nvSpPr>
          <p:spPr>
            <a:xfrm>
              <a:off x="0" y="1117953"/>
              <a:ext cx="13340139" cy="7485016"/>
            </a:xfrm>
            <a:prstGeom prst="rect">
              <a:avLst/>
            </a:prstGeom>
          </p:spPr>
          <p:txBody>
            <a:bodyPr lIns="0" tIns="0" rIns="0" bIns="0" rtlCol="0" anchor="t">
              <a:spAutoFit/>
            </a:bodyPr>
            <a:lstStyle/>
            <a:p>
              <a:pPr>
                <a:lnSpc>
                  <a:spcPts val="4200"/>
                </a:lnSpc>
              </a:pPr>
              <a:r>
                <a:rPr lang="en-US" sz="3000">
                  <a:solidFill>
                    <a:srgbClr val="000000"/>
                  </a:solidFill>
                  <a:latin typeface="Open Sans 1"/>
                </a:rPr>
                <a:t>The Conseil Constitutionnel has established a principle of accessibility and intelligibility of the law, which is based on the principle that the law must be accessible to all. </a:t>
              </a:r>
            </a:p>
            <a:p>
              <a:pPr>
                <a:lnSpc>
                  <a:spcPts val="4200"/>
                </a:lnSpc>
              </a:pPr>
              <a:endParaRPr lang="en-US" sz="3000">
                <a:solidFill>
                  <a:srgbClr val="000000"/>
                </a:solidFill>
                <a:latin typeface="Open Sans 1"/>
              </a:endParaRPr>
            </a:p>
            <a:p>
              <a:pPr>
                <a:lnSpc>
                  <a:spcPts val="4200"/>
                </a:lnSpc>
              </a:pPr>
              <a:r>
                <a:rPr lang="en-US" sz="3000">
                  <a:solidFill>
                    <a:srgbClr val="000000"/>
                  </a:solidFill>
                  <a:latin typeface="Open Sans 1"/>
                </a:rPr>
                <a:t>But can we really say that the tax law respects this principle? </a:t>
              </a:r>
            </a:p>
            <a:p>
              <a:pPr>
                <a:lnSpc>
                  <a:spcPts val="4200"/>
                </a:lnSpc>
              </a:pPr>
              <a:endParaRPr lang="en-US" sz="3000">
                <a:solidFill>
                  <a:srgbClr val="000000"/>
                </a:solidFill>
                <a:latin typeface="Open Sans 1"/>
              </a:endParaRPr>
            </a:p>
            <a:p>
              <a:pPr>
                <a:lnSpc>
                  <a:spcPts val="4200"/>
                </a:lnSpc>
              </a:pPr>
              <a:r>
                <a:rPr lang="en-US" sz="3000">
                  <a:solidFill>
                    <a:srgbClr val="000000"/>
                  </a:solidFill>
                  <a:latin typeface="Open Sans 1"/>
                </a:rPr>
                <a:t>         In 2020 : 4 amending finance acts.</a:t>
              </a:r>
            </a:p>
            <a:p>
              <a:pPr>
                <a:lnSpc>
                  <a:spcPts val="2235"/>
                </a:lnSpc>
              </a:pPr>
              <a:endParaRPr lang="en-US" sz="3000">
                <a:solidFill>
                  <a:srgbClr val="000000"/>
                </a:solidFill>
                <a:latin typeface="Open Sans 1"/>
              </a:endParaRPr>
            </a:p>
            <a:p>
              <a:pPr>
                <a:lnSpc>
                  <a:spcPts val="2235"/>
                </a:lnSpc>
              </a:pPr>
              <a:endParaRPr lang="en-US" sz="3000">
                <a:solidFill>
                  <a:srgbClr val="000000"/>
                </a:solidFill>
                <a:latin typeface="Open Sans 1"/>
              </a:endParaRPr>
            </a:p>
            <a:p>
              <a:pPr>
                <a:lnSpc>
                  <a:spcPts val="2235"/>
                </a:lnSpc>
              </a:pPr>
              <a:endParaRPr lang="en-US" sz="3000">
                <a:solidFill>
                  <a:srgbClr val="000000"/>
                </a:solidFill>
                <a:latin typeface="Open Sans 1"/>
              </a:endParaRPr>
            </a:p>
          </p:txBody>
        </p:sp>
        <p:sp>
          <p:nvSpPr>
            <p:cNvPr id="8" name="TextBox 8"/>
            <p:cNvSpPr txBox="1"/>
            <p:nvPr/>
          </p:nvSpPr>
          <p:spPr>
            <a:xfrm>
              <a:off x="0" y="-66675"/>
              <a:ext cx="13340139" cy="773642"/>
            </a:xfrm>
            <a:prstGeom prst="rect">
              <a:avLst/>
            </a:prstGeom>
          </p:spPr>
          <p:txBody>
            <a:bodyPr lIns="0" tIns="0" rIns="0" bIns="0" rtlCol="0" anchor="t">
              <a:spAutoFit/>
            </a:bodyPr>
            <a:lstStyle/>
            <a:p>
              <a:pPr algn="ctr">
                <a:lnSpc>
                  <a:spcPts val="4900"/>
                </a:lnSpc>
              </a:pPr>
              <a:r>
                <a:rPr lang="en-US" sz="3500">
                  <a:solidFill>
                    <a:srgbClr val="000000"/>
                  </a:solidFill>
                  <a:latin typeface="Open Sans 1 Bold"/>
                </a:rPr>
                <a:t>Principle of accessibility </a:t>
              </a:r>
            </a:p>
          </p:txBody>
        </p:sp>
      </p:grpSp>
      <p:sp>
        <p:nvSpPr>
          <p:cNvPr id="9" name="TextBox 9"/>
          <p:cNvSpPr txBox="1"/>
          <p:nvPr/>
        </p:nvSpPr>
        <p:spPr>
          <a:xfrm>
            <a:off x="1028700" y="8951402"/>
            <a:ext cx="4551989"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10" name="TextBox 10"/>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50866" y="1710936"/>
            <a:ext cx="16257941" cy="8576064"/>
          </a:xfrm>
          <a:prstGeom prst="rect">
            <a:avLst/>
          </a:prstGeom>
        </p:spPr>
      </p:pic>
      <p:sp>
        <p:nvSpPr>
          <p:cNvPr id="3" name="TextBox 3"/>
          <p:cNvSpPr txBox="1"/>
          <p:nvPr/>
        </p:nvSpPr>
        <p:spPr>
          <a:xfrm>
            <a:off x="1350866" y="122004"/>
            <a:ext cx="15366259" cy="1588932"/>
          </a:xfrm>
          <a:prstGeom prst="rect">
            <a:avLst/>
          </a:prstGeom>
        </p:spPr>
        <p:txBody>
          <a:bodyPr wrap="square" lIns="0" tIns="0" rIns="0" bIns="0" rtlCol="0" anchor="t">
            <a:spAutoFit/>
          </a:bodyPr>
          <a:lstStyle/>
          <a:p>
            <a:pPr algn="ctr">
              <a:lnSpc>
                <a:spcPts val="6396"/>
              </a:lnSpc>
            </a:pPr>
            <a:r>
              <a:rPr lang="en-US" sz="4568" dirty="0">
                <a:solidFill>
                  <a:srgbClr val="000000"/>
                </a:solidFill>
                <a:latin typeface="Open Sans Light Bold"/>
              </a:rPr>
              <a:t>Articles with the most references to other articles</a:t>
            </a:r>
          </a:p>
          <a:p>
            <a:pPr algn="ctr">
              <a:lnSpc>
                <a:spcPts val="6396"/>
              </a:lnSpc>
            </a:pPr>
            <a:r>
              <a:rPr lang="en-US" sz="4568" dirty="0">
                <a:solidFill>
                  <a:srgbClr val="000000"/>
                </a:solidFill>
                <a:latin typeface="Open Sans Light Bold"/>
              </a:rPr>
              <a:t>(in 1980 and today)</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/19</a:t>
            </a:r>
          </a:p>
        </p:txBody>
      </p:sp>
      <p:sp>
        <p:nvSpPr>
          <p:cNvPr id="5" name="TextBox 5"/>
          <p:cNvSpPr txBox="1"/>
          <p:nvPr/>
        </p:nvSpPr>
        <p:spPr>
          <a:xfrm rot="5400000">
            <a:off x="14931388" y="150759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a:stretch>
            <a:fillRect/>
          </a:stretch>
        </p:blipFill>
        <p:spPr>
          <a:xfrm>
            <a:off x="2137744" y="2099997"/>
            <a:ext cx="12637627" cy="5949347"/>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77387" y="1190287"/>
            <a:ext cx="16616363" cy="8765131"/>
          </a:xfrm>
          <a:prstGeom prst="rect">
            <a:avLst/>
          </a:prstGeom>
        </p:spPr>
      </p:pic>
      <p:sp>
        <p:nvSpPr>
          <p:cNvPr id="3" name="TextBox 3"/>
          <p:cNvSpPr txBox="1"/>
          <p:nvPr/>
        </p:nvSpPr>
        <p:spPr>
          <a:xfrm>
            <a:off x="2819401" y="245428"/>
            <a:ext cx="12129344" cy="811517"/>
          </a:xfrm>
          <a:prstGeom prst="rect">
            <a:avLst/>
          </a:prstGeom>
        </p:spPr>
        <p:txBody>
          <a:bodyPr wrap="square" lIns="0" tIns="0" rIns="0" bIns="0" rtlCol="0" anchor="t">
            <a:spAutoFit/>
          </a:bodyPr>
          <a:lstStyle/>
          <a:p>
            <a:pPr algn="ctr">
              <a:lnSpc>
                <a:spcPts val="6720"/>
              </a:lnSpc>
            </a:pPr>
            <a:r>
              <a:rPr lang="en-US" sz="4800" dirty="0">
                <a:solidFill>
                  <a:srgbClr val="000000"/>
                </a:solidFill>
                <a:latin typeface="Open Sans Light Bold"/>
              </a:rPr>
              <a:t>The 10 most revised articles of the CGI</a:t>
            </a:r>
          </a:p>
        </p:txBody>
      </p:sp>
      <p:sp>
        <p:nvSpPr>
          <p:cNvPr id="4" name="TextBox 4"/>
          <p:cNvSpPr txBox="1"/>
          <p:nvPr/>
        </p:nvSpPr>
        <p:spPr>
          <a:xfrm>
            <a:off x="480709" y="536289"/>
            <a:ext cx="1393356" cy="1174647"/>
          </a:xfrm>
          <a:prstGeom prst="rect">
            <a:avLst/>
          </a:prstGeom>
        </p:spPr>
        <p:txBody>
          <a:bodyPr lIns="0" tIns="0" rIns="0" bIns="0" rtlCol="0" anchor="t">
            <a:spAutoFit/>
          </a:bodyPr>
          <a:lstStyle/>
          <a:p>
            <a:pPr>
              <a:lnSpc>
                <a:spcPts val="9615"/>
              </a:lnSpc>
              <a:spcBef>
                <a:spcPct val="0"/>
              </a:spcBef>
            </a:pPr>
            <a:r>
              <a:rPr lang="en-US" sz="6868">
                <a:solidFill>
                  <a:srgbClr val="000000"/>
                </a:solidFill>
                <a:latin typeface="Open Sans 1 Bold"/>
              </a:rPr>
              <a:t>/21</a:t>
            </a:r>
          </a:p>
        </p:txBody>
      </p:sp>
      <p:sp>
        <p:nvSpPr>
          <p:cNvPr id="5" name="TextBox 5"/>
          <p:cNvSpPr txBox="1"/>
          <p:nvPr/>
        </p:nvSpPr>
        <p:spPr>
          <a:xfrm rot="5400000">
            <a:off x="14931388" y="1507592"/>
            <a:ext cx="5761525"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4 : Some extra analysis</a:t>
            </a:r>
            <a:r>
              <a:rPr lang="en-US" sz="2363">
                <a:solidFill>
                  <a:srgbClr val="000000"/>
                </a:solidFill>
                <a:latin typeface="Open Sans 1"/>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5542799" y="2005734"/>
            <a:ext cx="7202403" cy="1453910"/>
          </a:xfrm>
          <a:prstGeom prst="rect">
            <a:avLst/>
          </a:prstGeom>
        </p:spPr>
        <p:txBody>
          <a:bodyPr lIns="0" tIns="0" rIns="0" bIns="0" rtlCol="0" anchor="t">
            <a:spAutoFit/>
          </a:bodyPr>
          <a:lstStyle/>
          <a:p>
            <a:pPr algn="r">
              <a:lnSpc>
                <a:spcPts val="11402"/>
              </a:lnSpc>
            </a:pPr>
            <a:r>
              <a:rPr lang="en-US" sz="9501">
                <a:solidFill>
                  <a:srgbClr val="FFFFFF"/>
                </a:solidFill>
                <a:latin typeface="Open Sans 1 Bold"/>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0" y="0"/>
            <a:ext cx="1616484" cy="10287000"/>
          </a:xfrm>
          <a:prstGeom prst="rect">
            <a:avLst/>
          </a:prstGeom>
          <a:solidFill>
            <a:srgbClr val="000000">
              <a:alpha val="4706"/>
            </a:srgbClr>
          </a:solidFill>
        </p:spPr>
        <p:txBody>
          <a:bodyPr/>
          <a:lstStyle/>
          <a:p>
            <a:endParaRPr lang="en-GB"/>
          </a:p>
        </p:txBody>
      </p:sp>
      <p:sp>
        <p:nvSpPr>
          <p:cNvPr id="3" name="AutoShape 3"/>
          <p:cNvSpPr/>
          <p:nvPr/>
        </p:nvSpPr>
        <p:spPr>
          <a:xfrm>
            <a:off x="1028700" y="1649147"/>
            <a:ext cx="1175568" cy="137659"/>
          </a:xfrm>
          <a:prstGeom prst="rect">
            <a:avLst/>
          </a:prstGeom>
          <a:solidFill>
            <a:srgbClr val="000000"/>
          </a:solidFill>
        </p:spPr>
        <p:txBody>
          <a:bodyPr/>
          <a:lstStyle/>
          <a:p>
            <a:endParaRPr lang="en-GB"/>
          </a:p>
        </p:txBody>
      </p:sp>
      <p:sp>
        <p:nvSpPr>
          <p:cNvPr id="4" name="AutoShape 4"/>
          <p:cNvSpPr/>
          <p:nvPr/>
        </p:nvSpPr>
        <p:spPr>
          <a:xfrm>
            <a:off x="1028700" y="3932829"/>
            <a:ext cx="1175568" cy="137659"/>
          </a:xfrm>
          <a:prstGeom prst="rect">
            <a:avLst/>
          </a:prstGeom>
          <a:solidFill>
            <a:srgbClr val="000000"/>
          </a:solidFill>
        </p:spPr>
        <p:txBody>
          <a:bodyPr/>
          <a:lstStyle/>
          <a:p>
            <a:endParaRPr lang="en-GB"/>
          </a:p>
        </p:txBody>
      </p:sp>
      <p:sp>
        <p:nvSpPr>
          <p:cNvPr id="5" name="AutoShape 5"/>
          <p:cNvSpPr/>
          <p:nvPr/>
        </p:nvSpPr>
        <p:spPr>
          <a:xfrm>
            <a:off x="1028700" y="6216512"/>
            <a:ext cx="1175568" cy="137659"/>
          </a:xfrm>
          <a:prstGeom prst="rect">
            <a:avLst/>
          </a:prstGeom>
          <a:solidFill>
            <a:srgbClr val="000000"/>
          </a:solidFill>
        </p:spPr>
        <p:txBody>
          <a:bodyPr/>
          <a:lstStyle/>
          <a:p>
            <a:endParaRPr lang="en-GB"/>
          </a:p>
        </p:txBody>
      </p:sp>
      <p:sp>
        <p:nvSpPr>
          <p:cNvPr id="6" name="AutoShape 6"/>
          <p:cNvSpPr/>
          <p:nvPr/>
        </p:nvSpPr>
        <p:spPr>
          <a:xfrm>
            <a:off x="1028700" y="8500194"/>
            <a:ext cx="1175568" cy="137659"/>
          </a:xfrm>
          <a:prstGeom prst="rect">
            <a:avLst/>
          </a:prstGeom>
          <a:solidFill>
            <a:srgbClr val="000000"/>
          </a:solidFill>
        </p:spPr>
        <p:txBody>
          <a:bodyPr/>
          <a:lstStyle/>
          <a:p>
            <a:endParaRPr lang="en-GB"/>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88328" y="4947088"/>
            <a:ext cx="2559751" cy="2057400"/>
          </a:xfrm>
          <a:prstGeom prst="rect">
            <a:avLst/>
          </a:prstGeom>
        </p:spPr>
      </p:pic>
      <p:sp>
        <p:nvSpPr>
          <p:cNvPr id="8" name="TextBox 8"/>
          <p:cNvSpPr txBox="1"/>
          <p:nvPr/>
        </p:nvSpPr>
        <p:spPr>
          <a:xfrm>
            <a:off x="9144000" y="4080013"/>
            <a:ext cx="9237643" cy="714375"/>
          </a:xfrm>
          <a:prstGeom prst="rect">
            <a:avLst/>
          </a:prstGeom>
        </p:spPr>
        <p:txBody>
          <a:bodyPr lIns="0" tIns="0" rIns="0" bIns="0" rtlCol="0" anchor="t">
            <a:spAutoFit/>
          </a:bodyPr>
          <a:lstStyle/>
          <a:p>
            <a:pPr algn="just">
              <a:lnSpc>
                <a:spcPts val="5749"/>
              </a:lnSpc>
            </a:pPr>
            <a:r>
              <a:rPr lang="en-US" sz="4791">
                <a:solidFill>
                  <a:srgbClr val="000000"/>
                </a:solidFill>
                <a:latin typeface="Open Sans 1 Bold"/>
              </a:rPr>
              <a:t>Goal of the work performed </a:t>
            </a:r>
          </a:p>
        </p:txBody>
      </p:sp>
      <p:sp>
        <p:nvSpPr>
          <p:cNvPr id="9" name="TextBox 9"/>
          <p:cNvSpPr txBox="1"/>
          <p:nvPr/>
        </p:nvSpPr>
        <p:spPr>
          <a:xfrm>
            <a:off x="12707311" y="1019175"/>
            <a:ext cx="4551989" cy="306898"/>
          </a:xfrm>
          <a:prstGeom prst="rect">
            <a:avLst/>
          </a:prstGeom>
        </p:spPr>
        <p:txBody>
          <a:bodyPr lIns="0" tIns="0" rIns="0" bIns="0" rtlCol="0" anchor="t">
            <a:spAutoFit/>
          </a:bodyPr>
          <a:lstStyle/>
          <a:p>
            <a:pPr algn="r">
              <a:lnSpc>
                <a:spcPts val="2400"/>
              </a:lnSpc>
            </a:pPr>
            <a:r>
              <a:rPr lang="en-US" sz="2000" spc="100">
                <a:solidFill>
                  <a:srgbClr val="000000"/>
                </a:solidFill>
                <a:latin typeface="Open Sans 1"/>
              </a:rPr>
              <a:t>Les Analystes du CGI</a:t>
            </a:r>
          </a:p>
        </p:txBody>
      </p:sp>
      <p:sp>
        <p:nvSpPr>
          <p:cNvPr id="10" name="TextBox 10"/>
          <p:cNvSpPr txBox="1"/>
          <p:nvPr/>
        </p:nvSpPr>
        <p:spPr>
          <a:xfrm>
            <a:off x="2740926" y="924118"/>
            <a:ext cx="6403074" cy="1471930"/>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evolution of the complexity of the French Tax Code ("CGI") from 1980 to the present day </a:t>
            </a:r>
          </a:p>
        </p:txBody>
      </p:sp>
      <p:sp>
        <p:nvSpPr>
          <p:cNvPr id="11" name="TextBox 11"/>
          <p:cNvSpPr txBox="1"/>
          <p:nvPr/>
        </p:nvSpPr>
        <p:spPr>
          <a:xfrm>
            <a:off x="2740926" y="3432622"/>
            <a:ext cx="6016196" cy="22881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interconnection and the interdependence between the articles</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2" name="TextBox 12"/>
          <p:cNvSpPr txBox="1"/>
          <p:nvPr/>
        </p:nvSpPr>
        <p:spPr>
          <a:xfrm>
            <a:off x="2740926" y="5688771"/>
            <a:ext cx="6016196" cy="17928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articles that refer most to other articles</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3" name="TextBox 13"/>
          <p:cNvSpPr txBox="1"/>
          <p:nvPr/>
        </p:nvSpPr>
        <p:spPr>
          <a:xfrm>
            <a:off x="2740926" y="8038059"/>
            <a:ext cx="6016196" cy="1792847"/>
          </a:xfrm>
          <a:prstGeom prst="rect">
            <a:avLst/>
          </a:prstGeom>
        </p:spPr>
        <p:txBody>
          <a:bodyPr lIns="0" tIns="0" rIns="0" bIns="0" rtlCol="0" anchor="t">
            <a:spAutoFit/>
          </a:bodyPr>
          <a:lstStyle/>
          <a:p>
            <a:pPr algn="ctr">
              <a:lnSpc>
                <a:spcPts val="3919"/>
              </a:lnSpc>
            </a:pPr>
            <a:r>
              <a:rPr lang="en-US" sz="2799">
                <a:solidFill>
                  <a:srgbClr val="000000"/>
                </a:solidFill>
                <a:latin typeface="Open Sans 1 Bold"/>
              </a:rPr>
              <a:t>Showing the most “famous” articles </a:t>
            </a:r>
            <a:r>
              <a:rPr lang="en-US" sz="2799">
                <a:solidFill>
                  <a:srgbClr val="000000"/>
                </a:solidFill>
                <a:latin typeface="Open Sans 1"/>
              </a:rPr>
              <a:t> </a:t>
            </a: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a:p>
            <a:pPr algn="ctr">
              <a:lnSpc>
                <a:spcPts val="2143"/>
              </a:lnSpc>
            </a:pPr>
            <a:endParaRPr lang="en-US" sz="2799">
              <a:solidFill>
                <a:srgbClr val="000000"/>
              </a:solidFill>
              <a:latin typeface="Open Sans 1"/>
            </a:endParaRPr>
          </a:p>
        </p:txBody>
      </p:sp>
      <p:sp>
        <p:nvSpPr>
          <p:cNvPr id="14" name="TextBox 14"/>
          <p:cNvSpPr txBox="1"/>
          <p:nvPr/>
        </p:nvSpPr>
        <p:spPr>
          <a:xfrm>
            <a:off x="16743591" y="876812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1600363" y="1028700"/>
            <a:ext cx="4522586" cy="8229600"/>
          </a:xfrm>
          <a:prstGeom prst="rect">
            <a:avLst/>
          </a:prstGeom>
          <a:solidFill>
            <a:srgbClr val="000000">
              <a:alpha val="4706"/>
            </a:srgbClr>
          </a:solidFill>
        </p:spPr>
        <p:txBody>
          <a:bodyPr/>
          <a:lstStyle/>
          <a:p>
            <a:endParaRPr lang="en-GB"/>
          </a:p>
        </p:txBody>
      </p:sp>
      <p:sp>
        <p:nvSpPr>
          <p:cNvPr id="3" name="AutoShape 3"/>
          <p:cNvSpPr/>
          <p:nvPr/>
        </p:nvSpPr>
        <p:spPr>
          <a:xfrm>
            <a:off x="1028700" y="1068495"/>
            <a:ext cx="1175568" cy="137659"/>
          </a:xfrm>
          <a:prstGeom prst="rect">
            <a:avLst/>
          </a:prstGeom>
          <a:solidFill>
            <a:srgbClr val="000000"/>
          </a:solidFill>
        </p:spPr>
        <p:txBody>
          <a:bodyPr/>
          <a:lstStyle/>
          <a:p>
            <a:endParaRPr lang="en-GB"/>
          </a:p>
        </p:txBody>
      </p:sp>
      <p:pic>
        <p:nvPicPr>
          <p:cNvPr id="4" name="Picture 4"/>
          <p:cNvPicPr>
            <a:picLocks noChangeAspect="1"/>
          </p:cNvPicPr>
          <p:nvPr/>
        </p:nvPicPr>
        <p:blipFill>
          <a:blip r:embed="rId2"/>
          <a:srcRect b="16934"/>
          <a:stretch>
            <a:fillRect/>
          </a:stretch>
        </p:blipFill>
        <p:spPr>
          <a:xfrm>
            <a:off x="8568173" y="3233535"/>
            <a:ext cx="8175418" cy="3819929"/>
          </a:xfrm>
          <a:prstGeom prst="rect">
            <a:avLst/>
          </a:prstGeom>
        </p:spPr>
      </p:pic>
      <p:grpSp>
        <p:nvGrpSpPr>
          <p:cNvPr id="5" name="Group 5"/>
          <p:cNvGrpSpPr/>
          <p:nvPr/>
        </p:nvGrpSpPr>
        <p:grpSpPr>
          <a:xfrm>
            <a:off x="1028700" y="1206154"/>
            <a:ext cx="6336642" cy="7374019"/>
            <a:chOff x="0" y="0"/>
            <a:chExt cx="8448856" cy="9832025"/>
          </a:xfrm>
        </p:grpSpPr>
        <p:sp>
          <p:nvSpPr>
            <p:cNvPr id="6" name="TextBox 6"/>
            <p:cNvSpPr txBox="1"/>
            <p:nvPr/>
          </p:nvSpPr>
          <p:spPr>
            <a:xfrm>
              <a:off x="0" y="-3853"/>
              <a:ext cx="8448856" cy="1916926"/>
            </a:xfrm>
            <a:prstGeom prst="rect">
              <a:avLst/>
            </a:prstGeom>
          </p:spPr>
          <p:txBody>
            <a:bodyPr lIns="0" tIns="0" rIns="0" bIns="0" rtlCol="0" anchor="t">
              <a:spAutoFit/>
            </a:bodyPr>
            <a:lstStyle/>
            <a:p>
              <a:pPr>
                <a:lnSpc>
                  <a:spcPts val="11478"/>
                </a:lnSpc>
              </a:pPr>
              <a:r>
                <a:rPr lang="en-US" sz="9565">
                  <a:solidFill>
                    <a:srgbClr val="000000"/>
                  </a:solidFill>
                  <a:latin typeface="Open Sans 1 Bold"/>
                </a:rPr>
                <a:t>AGENDA</a:t>
              </a:r>
            </a:p>
          </p:txBody>
        </p:sp>
        <p:sp>
          <p:nvSpPr>
            <p:cNvPr id="7" name="TextBox 7"/>
            <p:cNvSpPr txBox="1"/>
            <p:nvPr/>
          </p:nvSpPr>
          <p:spPr>
            <a:xfrm>
              <a:off x="0" y="2753286"/>
              <a:ext cx="8448856" cy="7078739"/>
            </a:xfrm>
            <a:prstGeom prst="rect">
              <a:avLst/>
            </a:prstGeom>
          </p:spPr>
          <p:txBody>
            <a:bodyPr lIns="0" tIns="0" rIns="0" bIns="0" rtlCol="0" anchor="t">
              <a:spAutoFit/>
            </a:bodyPr>
            <a:lstStyle/>
            <a:p>
              <a:pPr>
                <a:lnSpc>
                  <a:spcPts val="3868"/>
                </a:lnSpc>
              </a:pPr>
              <a:r>
                <a:rPr lang="en-US" sz="2763" u="sng">
                  <a:solidFill>
                    <a:srgbClr val="000000"/>
                  </a:solidFill>
                  <a:latin typeface="Open Sans 1 Bold"/>
                </a:rPr>
                <a:t>STEP 1 :</a:t>
              </a:r>
              <a:r>
                <a:rPr lang="en-US" sz="2763">
                  <a:solidFill>
                    <a:srgbClr val="000000"/>
                  </a:solidFill>
                  <a:latin typeface="Open Sans 1"/>
                </a:rPr>
                <a:t> The Legifrance's scraper</a:t>
              </a:r>
            </a:p>
            <a:p>
              <a:pPr>
                <a:lnSpc>
                  <a:spcPts val="3868"/>
                </a:lnSpc>
              </a:pPr>
              <a:r>
                <a:rPr lang="en-US" sz="2763">
                  <a:solidFill>
                    <a:srgbClr val="000000"/>
                  </a:solidFill>
                  <a:latin typeface="Open Sans 1"/>
                </a:rPr>
                <a:t> </a:t>
              </a: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2 :</a:t>
              </a:r>
              <a:r>
                <a:rPr lang="en-US" sz="2763">
                  <a:solidFill>
                    <a:srgbClr val="000000"/>
                  </a:solidFill>
                  <a:latin typeface="Open Sans 1"/>
                </a:rPr>
                <a:t> The evolution of the number of referrals since 1980</a:t>
              </a:r>
            </a:p>
            <a:p>
              <a:pPr>
                <a:lnSpc>
                  <a:spcPts val="3868"/>
                </a:lnSpc>
              </a:pPr>
              <a:endParaRPr lang="en-US" sz="2763">
                <a:solidFill>
                  <a:srgbClr val="000000"/>
                </a:solidFill>
                <a:latin typeface="Open Sans 1"/>
              </a:endParaRP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3 :</a:t>
              </a:r>
              <a:r>
                <a:rPr lang="en-US" sz="2763">
                  <a:solidFill>
                    <a:srgbClr val="000000"/>
                  </a:solidFill>
                  <a:latin typeface="Open Sans 1"/>
                </a:rPr>
                <a:t> Prestige &amp; Network Analysis</a:t>
              </a:r>
            </a:p>
            <a:p>
              <a:pPr>
                <a:lnSpc>
                  <a:spcPts val="3868"/>
                </a:lnSpc>
              </a:pPr>
              <a:endParaRPr lang="en-US" sz="2763">
                <a:solidFill>
                  <a:srgbClr val="000000"/>
                </a:solidFill>
                <a:latin typeface="Open Sans 1"/>
              </a:endParaRPr>
            </a:p>
            <a:p>
              <a:pPr>
                <a:lnSpc>
                  <a:spcPts val="3868"/>
                </a:lnSpc>
              </a:pPr>
              <a:endParaRPr lang="en-US" sz="2763">
                <a:solidFill>
                  <a:srgbClr val="000000"/>
                </a:solidFill>
                <a:latin typeface="Open Sans 1"/>
              </a:endParaRPr>
            </a:p>
            <a:p>
              <a:pPr>
                <a:lnSpc>
                  <a:spcPts val="3868"/>
                </a:lnSpc>
              </a:pPr>
              <a:r>
                <a:rPr lang="en-US" sz="2763" u="sng">
                  <a:solidFill>
                    <a:srgbClr val="000000"/>
                  </a:solidFill>
                  <a:latin typeface="Open Sans 1 Bold"/>
                </a:rPr>
                <a:t>STEP 4 :</a:t>
              </a:r>
              <a:r>
                <a:rPr lang="en-US" sz="2763">
                  <a:solidFill>
                    <a:srgbClr val="000000"/>
                  </a:solidFill>
                  <a:latin typeface="Open Sans 1"/>
                </a:rPr>
                <a:t> Some extra analysis</a:t>
              </a:r>
            </a:p>
          </p:txBody>
        </p:sp>
      </p:grpSp>
      <p:sp>
        <p:nvSpPr>
          <p:cNvPr id="8" name="TextBox 8"/>
          <p:cNvSpPr txBox="1"/>
          <p:nvPr/>
        </p:nvSpPr>
        <p:spPr>
          <a:xfrm rot="5400000">
            <a:off x="15329670" y="2700752"/>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a:t>
            </a:r>
          </a:p>
        </p:txBody>
      </p:sp>
      <p:sp>
        <p:nvSpPr>
          <p:cNvPr id="9" name="TextBox 9"/>
          <p:cNvSpPr txBox="1"/>
          <p:nvPr/>
        </p:nvSpPr>
        <p:spPr>
          <a:xfrm>
            <a:off x="16743591" y="876812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a:stretch>
            <a:fillRect/>
          </a:stretch>
        </p:blipFill>
        <p:spPr>
          <a:xfrm>
            <a:off x="1814857" y="159991"/>
            <a:ext cx="10033856" cy="10127009"/>
          </a:xfrm>
          <a:prstGeom prst="rect">
            <a:avLst/>
          </a:prstGeom>
        </p:spPr>
      </p:pic>
      <p:sp>
        <p:nvSpPr>
          <p:cNvPr id="4" name="TextBox 4"/>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1 : The Legifrance scrapper</a:t>
            </a:r>
            <a:r>
              <a:rPr lang="en-US" sz="2363">
                <a:solidFill>
                  <a:srgbClr val="000000"/>
                </a:solidFill>
                <a:latin typeface="Open Sans 1"/>
              </a:rPr>
              <a:t> </a:t>
            </a:r>
          </a:p>
        </p:txBody>
      </p:sp>
      <p:sp>
        <p:nvSpPr>
          <p:cNvPr id="5" name="TextBox 5"/>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6" name="TextBox 6"/>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a:stretch>
            <a:fillRect/>
          </a:stretch>
        </p:blipFill>
        <p:spPr>
          <a:xfrm>
            <a:off x="1708846" y="1311096"/>
            <a:ext cx="13691836" cy="2181731"/>
          </a:xfrm>
          <a:prstGeom prst="rect">
            <a:avLst/>
          </a:prstGeom>
        </p:spPr>
      </p:pic>
      <p:pic>
        <p:nvPicPr>
          <p:cNvPr id="4" name="Picture 4"/>
          <p:cNvPicPr>
            <a:picLocks noChangeAspect="1"/>
          </p:cNvPicPr>
          <p:nvPr/>
        </p:nvPicPr>
        <p:blipFill>
          <a:blip r:embed="rId3"/>
          <a:srcRect/>
          <a:stretch>
            <a:fillRect/>
          </a:stretch>
        </p:blipFill>
        <p:spPr>
          <a:xfrm>
            <a:off x="1708846" y="3492826"/>
            <a:ext cx="9923295" cy="415861"/>
          </a:xfrm>
          <a:prstGeom prst="rect">
            <a:avLst/>
          </a:prstGeom>
        </p:spPr>
      </p:pic>
      <p:pic>
        <p:nvPicPr>
          <p:cNvPr id="5" name="Picture 5"/>
          <p:cNvPicPr>
            <a:picLocks noChangeAspect="1"/>
          </p:cNvPicPr>
          <p:nvPr/>
        </p:nvPicPr>
        <p:blipFill>
          <a:blip r:embed="rId4"/>
          <a:srcRect/>
          <a:stretch>
            <a:fillRect/>
          </a:stretch>
        </p:blipFill>
        <p:spPr>
          <a:xfrm>
            <a:off x="1743596" y="3924266"/>
            <a:ext cx="13622335" cy="4828009"/>
          </a:xfrm>
          <a:prstGeom prst="rect">
            <a:avLst/>
          </a:prstGeom>
        </p:spPr>
      </p:pic>
      <p:pic>
        <p:nvPicPr>
          <p:cNvPr id="6" name="Picture 6"/>
          <p:cNvPicPr>
            <a:picLocks noChangeAspect="1"/>
          </p:cNvPicPr>
          <p:nvPr/>
        </p:nvPicPr>
        <p:blipFill>
          <a:blip r:embed="rId5"/>
          <a:srcRect/>
          <a:stretch>
            <a:fillRect/>
          </a:stretch>
        </p:blipFill>
        <p:spPr>
          <a:xfrm>
            <a:off x="1743596" y="8771325"/>
            <a:ext cx="6403959" cy="576660"/>
          </a:xfrm>
          <a:prstGeom prst="rect">
            <a:avLst/>
          </a:prstGeom>
        </p:spPr>
      </p:pic>
      <p:sp>
        <p:nvSpPr>
          <p:cNvPr id="7" name="TextBox 7"/>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/05</a:t>
            </a:r>
          </a:p>
        </p:txBody>
      </p:sp>
      <p:sp>
        <p:nvSpPr>
          <p:cNvPr id="8" name="TextBox 8"/>
          <p:cNvSpPr txBox="1"/>
          <p:nvPr/>
        </p:nvSpPr>
        <p:spPr>
          <a:xfrm>
            <a:off x="12390964" y="488746"/>
            <a:ext cx="5489723" cy="4066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1 : The Legifrance scrapper</a:t>
            </a:r>
            <a:r>
              <a:rPr lang="en-US" sz="2363">
                <a:solidFill>
                  <a:srgbClr val="000000"/>
                </a:solidFill>
                <a:latin typeface="Open Sans 1"/>
              </a:rPr>
              <a:t> </a:t>
            </a:r>
          </a:p>
        </p:txBody>
      </p:sp>
      <p:sp>
        <p:nvSpPr>
          <p:cNvPr id="9" name="TextBox 9"/>
          <p:cNvSpPr txBox="1"/>
          <p:nvPr/>
        </p:nvSpPr>
        <p:spPr>
          <a:xfrm>
            <a:off x="12119162" y="9201150"/>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10" name="TextBox 10"/>
          <p:cNvSpPr txBox="1"/>
          <p:nvPr/>
        </p:nvSpPr>
        <p:spPr>
          <a:xfrm rot="-5400000">
            <a:off x="-613082"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b="28614"/>
          <a:stretch>
            <a:fillRect/>
          </a:stretch>
        </p:blipFill>
        <p:spPr>
          <a:xfrm>
            <a:off x="1018312" y="185291"/>
            <a:ext cx="10080073" cy="9916417"/>
          </a:xfrm>
          <a:prstGeom prst="rect">
            <a:avLst/>
          </a:prstGeom>
        </p:spPr>
      </p:pic>
      <p:pic>
        <p:nvPicPr>
          <p:cNvPr id="4" name="Picture 4"/>
          <p:cNvPicPr>
            <a:picLocks noChangeAspect="1"/>
          </p:cNvPicPr>
          <p:nvPr/>
        </p:nvPicPr>
        <p:blipFill>
          <a:blip r:embed="rId2"/>
          <a:srcRect t="71959"/>
          <a:stretch>
            <a:fillRect/>
          </a:stretch>
        </p:blipFill>
        <p:spPr>
          <a:xfrm>
            <a:off x="9144000" y="3362681"/>
            <a:ext cx="8860670" cy="3423980"/>
          </a:xfrm>
          <a:prstGeom prst="rect">
            <a:avLst/>
          </a:prstGeom>
        </p:spPr>
      </p:pic>
      <p:sp>
        <p:nvSpPr>
          <p:cNvPr id="5" name="TextBox 5"/>
          <p:cNvSpPr txBox="1"/>
          <p:nvPr/>
        </p:nvSpPr>
        <p:spPr>
          <a:xfrm>
            <a:off x="264490" y="135343"/>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/06</a:t>
            </a:r>
          </a:p>
        </p:txBody>
      </p:sp>
      <p:sp>
        <p:nvSpPr>
          <p:cNvPr id="6" name="TextBox 6"/>
          <p:cNvSpPr txBox="1"/>
          <p:nvPr/>
        </p:nvSpPr>
        <p:spPr>
          <a:xfrm>
            <a:off x="12255757" y="591994"/>
            <a:ext cx="5489723" cy="825786"/>
          </a:xfrm>
          <a:prstGeom prst="rect">
            <a:avLst/>
          </a:prstGeom>
        </p:spPr>
        <p:txBody>
          <a:bodyPr lIns="0" tIns="0" rIns="0" bIns="0" rtlCol="0" anchor="t">
            <a:spAutoFit/>
          </a:bodyPr>
          <a:lstStyle/>
          <a:p>
            <a:pPr algn="r">
              <a:lnSpc>
                <a:spcPts val="3309"/>
              </a:lnSpc>
            </a:pPr>
            <a:r>
              <a:rPr lang="en-US" sz="2363">
                <a:solidFill>
                  <a:srgbClr val="000000"/>
                </a:solidFill>
                <a:latin typeface="Open Sans 1 Bold"/>
              </a:rPr>
              <a:t>STEP 2 : The evolution of the number of referrals since 1980 </a:t>
            </a:r>
            <a:r>
              <a:rPr lang="en-US" sz="2363">
                <a:solidFill>
                  <a:srgbClr val="000000"/>
                </a:solidFill>
                <a:latin typeface="Open Sans 1"/>
              </a:rPr>
              <a:t> </a:t>
            </a:r>
          </a:p>
        </p:txBody>
      </p:sp>
      <p:sp>
        <p:nvSpPr>
          <p:cNvPr id="7" name="TextBox 7"/>
          <p:cNvSpPr txBox="1"/>
          <p:nvPr/>
        </p:nvSpPr>
        <p:spPr>
          <a:xfrm>
            <a:off x="11497775" y="8801508"/>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8" name="TextBox 8"/>
          <p:cNvSpPr txBox="1"/>
          <p:nvPr/>
        </p:nvSpPr>
        <p:spPr>
          <a:xfrm rot="-5400000">
            <a:off x="-920844"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6083732" y="5074671"/>
            <a:ext cx="1175568" cy="137659"/>
          </a:xfrm>
          <a:prstGeom prst="rect">
            <a:avLst/>
          </a:prstGeom>
          <a:solidFill>
            <a:srgbClr val="000000"/>
          </a:solidFill>
        </p:spPr>
        <p:txBody>
          <a:bodyPr/>
          <a:lstStyle/>
          <a:p>
            <a:endParaRPr lang="en-GB"/>
          </a:p>
        </p:txBody>
      </p:sp>
      <p:pic>
        <p:nvPicPr>
          <p:cNvPr id="3" name="Picture 3"/>
          <p:cNvPicPr>
            <a:picLocks noChangeAspect="1"/>
          </p:cNvPicPr>
          <p:nvPr/>
        </p:nvPicPr>
        <p:blipFill>
          <a:blip r:embed="rId2"/>
          <a:srcRect b="22453"/>
          <a:stretch>
            <a:fillRect/>
          </a:stretch>
        </p:blipFill>
        <p:spPr>
          <a:xfrm>
            <a:off x="1177387" y="332161"/>
            <a:ext cx="8614841" cy="9760337"/>
          </a:xfrm>
          <a:prstGeom prst="rect">
            <a:avLst/>
          </a:prstGeom>
        </p:spPr>
      </p:pic>
      <p:pic>
        <p:nvPicPr>
          <p:cNvPr id="4" name="Picture 4"/>
          <p:cNvPicPr>
            <a:picLocks noChangeAspect="1"/>
          </p:cNvPicPr>
          <p:nvPr/>
        </p:nvPicPr>
        <p:blipFill>
          <a:blip r:embed="rId3"/>
          <a:srcRect/>
          <a:stretch>
            <a:fillRect/>
          </a:stretch>
        </p:blipFill>
        <p:spPr>
          <a:xfrm>
            <a:off x="9792228" y="405949"/>
            <a:ext cx="7982691" cy="7066645"/>
          </a:xfrm>
          <a:prstGeom prst="rect">
            <a:avLst/>
          </a:prstGeom>
        </p:spPr>
      </p:pic>
      <p:pic>
        <p:nvPicPr>
          <p:cNvPr id="5" name="Picture 5"/>
          <p:cNvPicPr>
            <a:picLocks noChangeAspect="1"/>
          </p:cNvPicPr>
          <p:nvPr/>
        </p:nvPicPr>
        <p:blipFill>
          <a:blip r:embed="rId4"/>
          <a:srcRect/>
          <a:stretch>
            <a:fillRect/>
          </a:stretch>
        </p:blipFill>
        <p:spPr>
          <a:xfrm>
            <a:off x="9792228" y="7416793"/>
            <a:ext cx="6247705" cy="2675705"/>
          </a:xfrm>
          <a:prstGeom prst="rect">
            <a:avLst/>
          </a:prstGeom>
        </p:spPr>
      </p:pic>
      <p:sp>
        <p:nvSpPr>
          <p:cNvPr id="6" name="TextBox 6"/>
          <p:cNvSpPr txBox="1"/>
          <p:nvPr/>
        </p:nvSpPr>
        <p:spPr>
          <a:xfrm>
            <a:off x="264490" y="270264"/>
            <a:ext cx="912897" cy="758436"/>
          </a:xfrm>
          <a:prstGeom prst="rect">
            <a:avLst/>
          </a:prstGeom>
        </p:spPr>
        <p:txBody>
          <a:bodyPr lIns="0" tIns="0" rIns="0" bIns="0" rtlCol="0" anchor="t">
            <a:spAutoFit/>
          </a:bodyPr>
          <a:lstStyle/>
          <a:p>
            <a:pPr>
              <a:lnSpc>
                <a:spcPts val="6299"/>
              </a:lnSpc>
              <a:spcBef>
                <a:spcPct val="0"/>
              </a:spcBef>
            </a:pPr>
            <a:r>
              <a:rPr lang="en-US" sz="4499">
                <a:solidFill>
                  <a:srgbClr val="000000"/>
                </a:solidFill>
                <a:latin typeface="Open Sans 1 Bold"/>
              </a:rPr>
              <a:t>/07</a:t>
            </a:r>
          </a:p>
        </p:txBody>
      </p:sp>
      <p:sp>
        <p:nvSpPr>
          <p:cNvPr id="7" name="TextBox 7"/>
          <p:cNvSpPr txBox="1"/>
          <p:nvPr/>
        </p:nvSpPr>
        <p:spPr>
          <a:xfrm>
            <a:off x="10755131" y="100969"/>
            <a:ext cx="7019788" cy="304980"/>
          </a:xfrm>
          <a:prstGeom prst="rect">
            <a:avLst/>
          </a:prstGeom>
        </p:spPr>
        <p:txBody>
          <a:bodyPr lIns="0" tIns="0" rIns="0" bIns="0" rtlCol="0" anchor="t">
            <a:spAutoFit/>
          </a:bodyPr>
          <a:lstStyle/>
          <a:p>
            <a:pPr algn="r">
              <a:lnSpc>
                <a:spcPts val="2593"/>
              </a:lnSpc>
            </a:pPr>
            <a:r>
              <a:rPr lang="en-US" sz="1852">
                <a:solidFill>
                  <a:srgbClr val="000000"/>
                </a:solidFill>
                <a:latin typeface="Open Sans 1 Bold"/>
              </a:rPr>
              <a:t>STEP 2 : The evolution of the number of referrals since 1980 </a:t>
            </a:r>
            <a:r>
              <a:rPr lang="en-US" sz="1852">
                <a:solidFill>
                  <a:srgbClr val="000000"/>
                </a:solidFill>
                <a:latin typeface="Open Sans 1"/>
              </a:rPr>
              <a:t> </a:t>
            </a:r>
          </a:p>
        </p:txBody>
      </p:sp>
      <p:sp>
        <p:nvSpPr>
          <p:cNvPr id="8" name="TextBox 8"/>
          <p:cNvSpPr txBox="1"/>
          <p:nvPr/>
        </p:nvSpPr>
        <p:spPr>
          <a:xfrm>
            <a:off x="12526475" y="9635706"/>
            <a:ext cx="5761525" cy="456792"/>
          </a:xfrm>
          <a:prstGeom prst="rect">
            <a:avLst/>
          </a:prstGeom>
        </p:spPr>
        <p:txBody>
          <a:bodyPr lIns="0" tIns="0" rIns="0" bIns="0" rtlCol="0" anchor="t">
            <a:spAutoFit/>
          </a:bodyPr>
          <a:lstStyle/>
          <a:p>
            <a:pPr algn="r">
              <a:lnSpc>
                <a:spcPts val="3729"/>
              </a:lnSpc>
            </a:pPr>
            <a:r>
              <a:rPr lang="en-US" sz="2663">
                <a:solidFill>
                  <a:srgbClr val="000000"/>
                </a:solidFill>
                <a:latin typeface="Open Sans 1 Bold"/>
              </a:rPr>
              <a:t>The Python Code </a:t>
            </a:r>
          </a:p>
        </p:txBody>
      </p:sp>
      <p:sp>
        <p:nvSpPr>
          <p:cNvPr id="9" name="TextBox 9"/>
          <p:cNvSpPr txBox="1"/>
          <p:nvPr/>
        </p:nvSpPr>
        <p:spPr>
          <a:xfrm rot="-5400000">
            <a:off x="-920844" y="7319144"/>
            <a:ext cx="3571412" cy="306898"/>
          </a:xfrm>
          <a:prstGeom prst="rect">
            <a:avLst/>
          </a:prstGeom>
        </p:spPr>
        <p:txBody>
          <a:bodyPr lIns="0" tIns="0" rIns="0" bIns="0" rtlCol="0" anchor="t">
            <a:spAutoFit/>
          </a:bodyPr>
          <a:lstStyle/>
          <a:p>
            <a:pPr>
              <a:lnSpc>
                <a:spcPts val="2400"/>
              </a:lnSpc>
            </a:pPr>
            <a:r>
              <a:rPr lang="en-US" sz="2000" spc="100">
                <a:solidFill>
                  <a:srgbClr val="000000"/>
                </a:solidFill>
                <a:latin typeface="Open Sans 1"/>
              </a:rPr>
              <a:t>Les Analystes du CGI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2991" y="1311096"/>
            <a:ext cx="17291546" cy="9128495"/>
          </a:xfrm>
          <a:prstGeom prst="rect">
            <a:avLst/>
          </a:prstGeom>
        </p:spPr>
      </p:pic>
      <p:sp>
        <p:nvSpPr>
          <p:cNvPr id="3" name="TextBox 3"/>
          <p:cNvSpPr txBox="1"/>
          <p:nvPr/>
        </p:nvSpPr>
        <p:spPr>
          <a:xfrm>
            <a:off x="1905001" y="327945"/>
            <a:ext cx="15588704" cy="729000"/>
          </a:xfrm>
          <a:prstGeom prst="rect">
            <a:avLst/>
          </a:prstGeom>
        </p:spPr>
        <p:txBody>
          <a:bodyPr wrap="square" lIns="0" tIns="0" rIns="0" bIns="0" rtlCol="0" anchor="t">
            <a:spAutoFit/>
          </a:bodyPr>
          <a:lstStyle/>
          <a:p>
            <a:pPr algn="ctr">
              <a:lnSpc>
                <a:spcPts val="6044"/>
              </a:lnSpc>
            </a:pPr>
            <a:r>
              <a:rPr lang="en-US" sz="4317" dirty="0">
                <a:solidFill>
                  <a:srgbClr val="000000"/>
                </a:solidFill>
                <a:latin typeface="Open Sans Light Bold"/>
              </a:rPr>
              <a:t>Number of inter-article references in the CGI over time</a:t>
            </a:r>
          </a:p>
        </p:txBody>
      </p:sp>
      <p:sp>
        <p:nvSpPr>
          <p:cNvPr id="4" name="TextBox 4"/>
          <p:cNvSpPr txBox="1"/>
          <p:nvPr/>
        </p:nvSpPr>
        <p:spPr>
          <a:xfrm>
            <a:off x="512991" y="435510"/>
            <a:ext cx="1031418" cy="875585"/>
          </a:xfrm>
          <a:prstGeom prst="rect">
            <a:avLst/>
          </a:prstGeom>
        </p:spPr>
        <p:txBody>
          <a:bodyPr lIns="0" tIns="0" rIns="0" bIns="0" rtlCol="0" anchor="t">
            <a:spAutoFit/>
          </a:bodyPr>
          <a:lstStyle/>
          <a:p>
            <a:pPr>
              <a:lnSpc>
                <a:spcPts val="7117"/>
              </a:lnSpc>
              <a:spcBef>
                <a:spcPct val="0"/>
              </a:spcBef>
            </a:pPr>
            <a:r>
              <a:rPr lang="en-US" sz="5084">
                <a:solidFill>
                  <a:srgbClr val="000000"/>
                </a:solidFill>
                <a:latin typeface="Open Sans 1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909</Words>
  <Application>Microsoft Office PowerPoint</Application>
  <PresentationFormat>Custom</PresentationFormat>
  <Paragraphs>123</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Open Sans 2</vt:lpstr>
      <vt:lpstr>Calibri</vt:lpstr>
      <vt:lpstr>Open Sans 2 Bold</vt:lpstr>
      <vt:lpstr>Open Sans 1</vt:lpstr>
      <vt:lpstr>Open Sans Extra Bold Italics</vt:lpstr>
      <vt:lpstr>Open Sans Extra Bold</vt:lpstr>
      <vt:lpstr>Open Sans Light Bold</vt:lpstr>
      <vt:lpstr>Open Sans 1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LDA - Final presentation</dc:title>
  <cp:lastModifiedBy>Damien Charlotin</cp:lastModifiedBy>
  <cp:revision>3</cp:revision>
  <dcterms:created xsi:type="dcterms:W3CDTF">2006-08-16T00:00:00Z</dcterms:created>
  <dcterms:modified xsi:type="dcterms:W3CDTF">2023-09-04T11:26:38Z</dcterms:modified>
  <dc:identifier>DAFeCzeJPaY</dc:identifier>
</cp:coreProperties>
</file>